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</p:sldIdLst>
  <p:sldSz cx="6858000" cy="9906000" type="A4"/>
  <p:notesSz cx="7104063" cy="10234613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90" d="100"/>
          <a:sy n="90" d="100"/>
        </p:scale>
        <p:origin x="1268" y="-12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de-DE" smtClean="0"/>
              <a:t>Formatvorlage des Untertitelmasters durch Klicken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2CA0A9-0A41-46BF-9009-A7356B01F537}" type="datetimeFigureOut">
              <a:rPr lang="de-DE" smtClean="0"/>
              <a:t>27.10.2025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5795F7-968D-458F-9AF5-C60FD66F707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060428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2CA0A9-0A41-46BF-9009-A7356B01F537}" type="datetimeFigureOut">
              <a:rPr lang="de-DE" smtClean="0"/>
              <a:t>27.10.2025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5795F7-968D-458F-9AF5-C60FD66F707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459667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2CA0A9-0A41-46BF-9009-A7356B01F537}" type="datetimeFigureOut">
              <a:rPr lang="de-DE" smtClean="0"/>
              <a:t>27.10.2025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5795F7-968D-458F-9AF5-C60FD66F707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777687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2CA0A9-0A41-46BF-9009-A7356B01F537}" type="datetimeFigureOut">
              <a:rPr lang="de-DE" smtClean="0"/>
              <a:t>27.10.2025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5795F7-968D-458F-9AF5-C60FD66F707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717417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2CA0A9-0A41-46BF-9009-A7356B01F537}" type="datetimeFigureOut">
              <a:rPr lang="de-DE" smtClean="0"/>
              <a:t>27.10.2025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5795F7-968D-458F-9AF5-C60FD66F707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044989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2CA0A9-0A41-46BF-9009-A7356B01F537}" type="datetimeFigureOut">
              <a:rPr lang="de-DE" smtClean="0"/>
              <a:t>27.10.2025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5795F7-968D-458F-9AF5-C60FD66F707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182870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2CA0A9-0A41-46BF-9009-A7356B01F537}" type="datetimeFigureOut">
              <a:rPr lang="de-DE" smtClean="0"/>
              <a:t>27.10.2025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5795F7-968D-458F-9AF5-C60FD66F707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226855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2CA0A9-0A41-46BF-9009-A7356B01F537}" type="datetimeFigureOut">
              <a:rPr lang="de-DE" smtClean="0"/>
              <a:t>27.10.2025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5795F7-968D-458F-9AF5-C60FD66F707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967138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2CA0A9-0A41-46BF-9009-A7356B01F537}" type="datetimeFigureOut">
              <a:rPr lang="de-DE" smtClean="0"/>
              <a:t>27.10.2025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5795F7-968D-458F-9AF5-C60FD66F707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038038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2CA0A9-0A41-46BF-9009-A7356B01F537}" type="datetimeFigureOut">
              <a:rPr lang="de-DE" smtClean="0"/>
              <a:t>27.10.2025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5795F7-968D-458F-9AF5-C60FD66F707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193986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de-DE" smtClean="0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2CA0A9-0A41-46BF-9009-A7356B01F537}" type="datetimeFigureOut">
              <a:rPr lang="de-DE" smtClean="0"/>
              <a:t>27.10.2025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5795F7-968D-458F-9AF5-C60FD66F707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146251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2CA0A9-0A41-46BF-9009-A7356B01F537}" type="datetimeFigureOut">
              <a:rPr lang="de-DE" smtClean="0"/>
              <a:t>27.10.2025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5795F7-968D-458F-9AF5-C60FD66F707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383051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fik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84"/>
          <a:stretch/>
        </p:blipFill>
        <p:spPr>
          <a:xfrm>
            <a:off x="0" y="0"/>
            <a:ext cx="6844937" cy="9906000"/>
          </a:xfrm>
          <a:prstGeom prst="rect">
            <a:avLst/>
          </a:prstGeom>
        </p:spPr>
      </p:pic>
      <p:sp>
        <p:nvSpPr>
          <p:cNvPr id="5" name="Textfeld 4"/>
          <p:cNvSpPr txBox="1"/>
          <p:nvPr/>
        </p:nvSpPr>
        <p:spPr>
          <a:xfrm>
            <a:off x="249980" y="1072162"/>
            <a:ext cx="4766158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000" b="1" dirty="0" smtClean="0">
                <a:solidFill>
                  <a:schemeClr val="accent6">
                    <a:lumMod val="75000"/>
                  </a:schemeClr>
                </a:solidFill>
              </a:rPr>
              <a:t>Voranmeldung</a:t>
            </a:r>
            <a:endParaRPr lang="de-DE" b="1" dirty="0" smtClean="0">
              <a:solidFill>
                <a:schemeClr val="accent6">
                  <a:lumMod val="75000"/>
                </a:schemeClr>
              </a:solidFill>
            </a:endParaRPr>
          </a:p>
          <a:p>
            <a:endParaRPr lang="de-DE" sz="1400" dirty="0"/>
          </a:p>
          <a:p>
            <a:r>
              <a:rPr lang="de-DE" sz="1200" dirty="0" smtClean="0"/>
              <a:t>für den AWO Waldkindergarten „Die Wurzelzwerge“ in Hemhofen</a:t>
            </a:r>
          </a:p>
          <a:p>
            <a:endParaRPr lang="de-DE" sz="1200" dirty="0" smtClean="0"/>
          </a:p>
          <a:p>
            <a:r>
              <a:rPr lang="de-DE" sz="1200" dirty="0"/>
              <a:t>z</a:t>
            </a:r>
            <a:r>
              <a:rPr lang="de-DE" sz="1200" dirty="0" smtClean="0"/>
              <a:t>um    _________________________________________________</a:t>
            </a:r>
          </a:p>
          <a:p>
            <a:r>
              <a:rPr lang="de-DE" sz="1200" dirty="0"/>
              <a:t>	</a:t>
            </a:r>
            <a:r>
              <a:rPr lang="de-DE" sz="1200" dirty="0" smtClean="0"/>
              <a:t>	Monat / Jahr</a:t>
            </a:r>
            <a:endParaRPr lang="de-DE" sz="1200" dirty="0"/>
          </a:p>
        </p:txBody>
      </p:sp>
      <p:sp>
        <p:nvSpPr>
          <p:cNvPr id="6" name="Textfeld 5"/>
          <p:cNvSpPr txBox="1"/>
          <p:nvPr/>
        </p:nvSpPr>
        <p:spPr>
          <a:xfrm>
            <a:off x="249980" y="2435285"/>
            <a:ext cx="48323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dirty="0" smtClean="0"/>
              <a:t>z.Hd.  Caroline Sell (Kiga-Leitung), Lange </a:t>
            </a:r>
            <a:r>
              <a:rPr lang="de-DE" sz="1200" dirty="0" err="1" smtClean="0"/>
              <a:t>Strasse</a:t>
            </a:r>
            <a:r>
              <a:rPr lang="de-DE" sz="1200" dirty="0" smtClean="0"/>
              <a:t> 6, 91334 Hemhofen</a:t>
            </a:r>
            <a:br>
              <a:rPr lang="de-DE" sz="1200" dirty="0" smtClean="0"/>
            </a:br>
            <a:r>
              <a:rPr lang="de-DE" sz="1200" dirty="0" smtClean="0"/>
              <a:t>           Kontakt über das Waldhandy: </a:t>
            </a:r>
            <a:r>
              <a:rPr lang="de-DE" sz="1200" dirty="0" smtClean="0"/>
              <a:t>0151/55873639</a:t>
            </a:r>
            <a:endParaRPr lang="de-DE" sz="1200" dirty="0"/>
          </a:p>
        </p:txBody>
      </p:sp>
      <p:sp>
        <p:nvSpPr>
          <p:cNvPr id="7" name="Textfeld 6"/>
          <p:cNvSpPr txBox="1"/>
          <p:nvPr/>
        </p:nvSpPr>
        <p:spPr>
          <a:xfrm>
            <a:off x="249980" y="3137694"/>
            <a:ext cx="5942396" cy="29238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600" dirty="0" smtClean="0">
                <a:solidFill>
                  <a:schemeClr val="accent6">
                    <a:lumMod val="75000"/>
                  </a:schemeClr>
                </a:solidFill>
              </a:rPr>
              <a:t>Hiermit melde/n ich/wir mein/unser Kind</a:t>
            </a:r>
          </a:p>
          <a:p>
            <a:pPr>
              <a:lnSpc>
                <a:spcPct val="150000"/>
              </a:lnSpc>
            </a:pPr>
            <a:r>
              <a:rPr lang="de-DE" sz="1400" dirty="0" smtClean="0"/>
              <a:t>Vorname, Nachname	        _______________________________________</a:t>
            </a:r>
          </a:p>
          <a:p>
            <a:pPr>
              <a:lnSpc>
                <a:spcPct val="150000"/>
              </a:lnSpc>
            </a:pPr>
            <a:r>
              <a:rPr lang="de-DE" sz="1400" dirty="0" smtClean="0"/>
              <a:t>Geburtsdatum, Ort	        _______________________________________</a:t>
            </a:r>
          </a:p>
          <a:p>
            <a:pPr>
              <a:lnSpc>
                <a:spcPct val="150000"/>
              </a:lnSpc>
            </a:pPr>
            <a:r>
              <a:rPr lang="de-DE" sz="1400" dirty="0" smtClean="0"/>
              <a:t>Staatsangehörigkeit/en	        _______________________________________</a:t>
            </a:r>
          </a:p>
          <a:p>
            <a:pPr>
              <a:lnSpc>
                <a:spcPct val="150000"/>
              </a:lnSpc>
            </a:pPr>
            <a:r>
              <a:rPr lang="de-DE" sz="1400" dirty="0" smtClean="0"/>
              <a:t>Adresse 		        _______________________________________</a:t>
            </a:r>
          </a:p>
          <a:p>
            <a:pPr>
              <a:lnSpc>
                <a:spcPct val="150000"/>
              </a:lnSpc>
            </a:pPr>
            <a:r>
              <a:rPr lang="de-DE" sz="1400" dirty="0"/>
              <a:t>	</a:t>
            </a:r>
            <a:r>
              <a:rPr lang="de-DE" sz="1400" dirty="0" smtClean="0"/>
              <a:t>	        _______________________________________</a:t>
            </a:r>
          </a:p>
          <a:p>
            <a:pPr>
              <a:lnSpc>
                <a:spcPct val="150000"/>
              </a:lnSpc>
            </a:pPr>
            <a:r>
              <a:rPr lang="de-DE" sz="1400" dirty="0" smtClean="0"/>
              <a:t>Geschwister (Alter?)	        _______________________________________</a:t>
            </a:r>
          </a:p>
          <a:p>
            <a:pPr>
              <a:lnSpc>
                <a:spcPct val="150000"/>
              </a:lnSpc>
            </a:pPr>
            <a:r>
              <a:rPr lang="de-DE" sz="1400" dirty="0" smtClean="0"/>
              <a:t>Betreuungseinrichtung/en      _______________________________________</a:t>
            </a:r>
          </a:p>
          <a:p>
            <a:pPr>
              <a:lnSpc>
                <a:spcPct val="150000"/>
              </a:lnSpc>
            </a:pPr>
            <a:r>
              <a:rPr lang="de-DE" sz="1400" dirty="0" smtClean="0"/>
              <a:t>(bisherige)</a:t>
            </a:r>
            <a:endParaRPr lang="de-DE" sz="1400" dirty="0"/>
          </a:p>
        </p:txBody>
      </p:sp>
      <p:sp>
        <p:nvSpPr>
          <p:cNvPr id="8" name="Textfeld 7"/>
          <p:cNvSpPr txBox="1"/>
          <p:nvPr/>
        </p:nvSpPr>
        <p:spPr>
          <a:xfrm>
            <a:off x="249980" y="6070477"/>
            <a:ext cx="5942396" cy="30315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600" dirty="0" smtClean="0">
                <a:solidFill>
                  <a:schemeClr val="accent6">
                    <a:lumMod val="75000"/>
                  </a:schemeClr>
                </a:solidFill>
              </a:rPr>
              <a:t>Eltern des Kindes	   Mutter		         Vater</a:t>
            </a:r>
          </a:p>
          <a:p>
            <a:pPr>
              <a:lnSpc>
                <a:spcPct val="150000"/>
              </a:lnSpc>
            </a:pPr>
            <a:r>
              <a:rPr lang="de-DE" sz="1400" dirty="0" smtClean="0"/>
              <a:t>Vorname, Nachname   	   __________________	         __________________</a:t>
            </a:r>
          </a:p>
          <a:p>
            <a:pPr>
              <a:lnSpc>
                <a:spcPct val="150000"/>
              </a:lnSpc>
            </a:pPr>
            <a:r>
              <a:rPr lang="de-DE" sz="1400" dirty="0" smtClean="0"/>
              <a:t>Geburtsdatum, Ort 	   __________________	         __________________</a:t>
            </a:r>
          </a:p>
          <a:p>
            <a:pPr>
              <a:lnSpc>
                <a:spcPct val="150000"/>
              </a:lnSpc>
            </a:pPr>
            <a:r>
              <a:rPr lang="de-DE" sz="1400" dirty="0" smtClean="0"/>
              <a:t>Staatsangehörigkeit/en 	   __________________	         __________________</a:t>
            </a:r>
          </a:p>
          <a:p>
            <a:pPr>
              <a:lnSpc>
                <a:spcPct val="150000"/>
              </a:lnSpc>
            </a:pPr>
            <a:r>
              <a:rPr lang="de-DE" sz="1400" dirty="0" smtClean="0"/>
              <a:t>Beruf		   _________________	         __________________</a:t>
            </a:r>
          </a:p>
          <a:p>
            <a:endParaRPr lang="de-DE" sz="1200" dirty="0"/>
          </a:p>
          <a:p>
            <a:r>
              <a:rPr lang="de-DE" sz="1600" dirty="0" smtClean="0">
                <a:solidFill>
                  <a:schemeClr val="accent6">
                    <a:lumMod val="75000"/>
                  </a:schemeClr>
                </a:solidFill>
              </a:rPr>
              <a:t>Kontaktdaten	   Mutter		         Vater</a:t>
            </a:r>
          </a:p>
          <a:p>
            <a:pPr>
              <a:lnSpc>
                <a:spcPct val="150000"/>
              </a:lnSpc>
            </a:pPr>
            <a:r>
              <a:rPr lang="de-DE" sz="1400" dirty="0" smtClean="0"/>
              <a:t>Telefon		   __________________	         __________________</a:t>
            </a:r>
          </a:p>
          <a:p>
            <a:pPr>
              <a:lnSpc>
                <a:spcPct val="150000"/>
              </a:lnSpc>
            </a:pPr>
            <a:r>
              <a:rPr lang="de-DE" sz="1400" dirty="0" smtClean="0"/>
              <a:t>Handy		   __________________	         __________________</a:t>
            </a:r>
          </a:p>
          <a:p>
            <a:pPr>
              <a:lnSpc>
                <a:spcPct val="150000"/>
              </a:lnSpc>
            </a:pPr>
            <a:r>
              <a:rPr lang="de-DE" sz="1400" dirty="0" smtClean="0"/>
              <a:t>E-Mail		   __________________	         __________________</a:t>
            </a:r>
            <a:endParaRPr lang="de-DE" sz="1400" dirty="0"/>
          </a:p>
        </p:txBody>
      </p:sp>
    </p:spTree>
    <p:extLst>
      <p:ext uri="{BB962C8B-B14F-4D97-AF65-F5344CB8AC3E}">
        <p14:creationId xmlns:p14="http://schemas.microsoft.com/office/powerpoint/2010/main" val="1182772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rafik 1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0732"/>
          <a:stretch/>
        </p:blipFill>
        <p:spPr>
          <a:xfrm>
            <a:off x="0" y="9006840"/>
            <a:ext cx="6858000" cy="899160"/>
          </a:xfrm>
          <a:prstGeom prst="rect">
            <a:avLst/>
          </a:prstGeom>
        </p:spPr>
      </p:pic>
      <p:pic>
        <p:nvPicPr>
          <p:cNvPr id="3" name="Grafik 2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0574"/>
          <a:stretch/>
        </p:blipFill>
        <p:spPr>
          <a:xfrm rot="10800000">
            <a:off x="0" y="0"/>
            <a:ext cx="6858000" cy="914400"/>
          </a:xfrm>
          <a:prstGeom prst="rect">
            <a:avLst/>
          </a:prstGeom>
        </p:spPr>
      </p:pic>
      <p:sp>
        <p:nvSpPr>
          <p:cNvPr id="4" name="Textfeld 3"/>
          <p:cNvSpPr txBox="1"/>
          <p:nvPr/>
        </p:nvSpPr>
        <p:spPr>
          <a:xfrm>
            <a:off x="498348" y="937635"/>
            <a:ext cx="6172200" cy="19851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600" b="1" dirty="0" smtClean="0">
                <a:solidFill>
                  <a:schemeClr val="accent6">
                    <a:lumMod val="75000"/>
                  </a:schemeClr>
                </a:solidFill>
              </a:rPr>
              <a:t>Sonstiges</a:t>
            </a:r>
            <a:endParaRPr lang="de-DE" b="1" dirty="0" smtClean="0">
              <a:solidFill>
                <a:schemeClr val="accent6">
                  <a:lumMod val="75000"/>
                </a:schemeClr>
              </a:solidFill>
            </a:endParaRPr>
          </a:p>
          <a:p>
            <a:endParaRPr lang="de-DE" sz="1400" dirty="0"/>
          </a:p>
          <a:p>
            <a:r>
              <a:rPr lang="de-DE" sz="1400" dirty="0" smtClean="0"/>
              <a:t>Liegen besondere, familiäre Verhältnisse vor? (z.B. Eltern leben getrennt / sind geschieden, Pflegeeltern, Adoptivkind, Zwei- / Mehrsprachigkeit?)</a:t>
            </a:r>
          </a:p>
          <a:p>
            <a:pPr>
              <a:lnSpc>
                <a:spcPct val="150000"/>
              </a:lnSpc>
            </a:pPr>
            <a:r>
              <a:rPr lang="de-DE" sz="1400" dirty="0" smtClean="0"/>
              <a:t>_________________________________________________________________________________________________________________________________________________________________________________________________________</a:t>
            </a:r>
            <a:endParaRPr lang="de-DE" sz="1400" dirty="0"/>
          </a:p>
        </p:txBody>
      </p:sp>
      <p:sp>
        <p:nvSpPr>
          <p:cNvPr id="6" name="Textfeld 5"/>
          <p:cNvSpPr txBox="1"/>
          <p:nvPr/>
        </p:nvSpPr>
        <p:spPr>
          <a:xfrm>
            <a:off x="498348" y="3087264"/>
            <a:ext cx="6172200" cy="14927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400" dirty="0" smtClean="0"/>
              <a:t>Liegt beim Kind eine Entwicklungsverzögerung / Verhaltensauffälligkeit / Behinderung oder eine sonstige Krankheit / Allergie vor?</a:t>
            </a:r>
          </a:p>
          <a:p>
            <a:pPr>
              <a:lnSpc>
                <a:spcPct val="150000"/>
              </a:lnSpc>
            </a:pPr>
            <a:r>
              <a:rPr lang="de-DE" sz="1400" dirty="0" smtClean="0"/>
              <a:t>_________________________________________________________________________________________________________________________________________________________________________________________________________</a:t>
            </a:r>
            <a:endParaRPr lang="de-DE" sz="1400" dirty="0"/>
          </a:p>
        </p:txBody>
      </p:sp>
      <p:sp>
        <p:nvSpPr>
          <p:cNvPr id="8" name="Textfeld 7"/>
          <p:cNvSpPr txBox="1"/>
          <p:nvPr/>
        </p:nvSpPr>
        <p:spPr>
          <a:xfrm>
            <a:off x="498348" y="4746199"/>
            <a:ext cx="6172200" cy="12772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400" dirty="0" smtClean="0"/>
              <a:t>Warum wünschen Sie die Aufnahme Ihres Kindes bei den Wurzelzwergen?</a:t>
            </a:r>
          </a:p>
          <a:p>
            <a:pPr>
              <a:lnSpc>
                <a:spcPct val="150000"/>
              </a:lnSpc>
            </a:pPr>
            <a:r>
              <a:rPr lang="de-DE" sz="1400" dirty="0" smtClean="0"/>
              <a:t>_________________________________________________________________________________________________________________________________________________________________________________________________________</a:t>
            </a:r>
            <a:endParaRPr lang="de-DE" sz="1400" dirty="0"/>
          </a:p>
        </p:txBody>
      </p:sp>
      <p:sp>
        <p:nvSpPr>
          <p:cNvPr id="9" name="Textfeld 8"/>
          <p:cNvSpPr txBox="1"/>
          <p:nvPr/>
        </p:nvSpPr>
        <p:spPr>
          <a:xfrm>
            <a:off x="498348" y="6189691"/>
            <a:ext cx="6172200" cy="12772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400" dirty="0" smtClean="0"/>
              <a:t>Welche Erwartungen haben Sie an uns?</a:t>
            </a:r>
          </a:p>
          <a:p>
            <a:pPr>
              <a:lnSpc>
                <a:spcPct val="150000"/>
              </a:lnSpc>
            </a:pPr>
            <a:r>
              <a:rPr lang="de-DE" sz="1400" dirty="0" smtClean="0"/>
              <a:t>_________________________________________________________________________________________________________________________________________________________________________________________________________</a:t>
            </a:r>
            <a:endParaRPr lang="de-DE" sz="1400" dirty="0"/>
          </a:p>
        </p:txBody>
      </p:sp>
      <p:sp>
        <p:nvSpPr>
          <p:cNvPr id="10" name="Textfeld 9"/>
          <p:cNvSpPr txBox="1"/>
          <p:nvPr/>
        </p:nvSpPr>
        <p:spPr>
          <a:xfrm>
            <a:off x="498348" y="7633183"/>
            <a:ext cx="6172200" cy="12772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400" dirty="0" smtClean="0"/>
              <a:t>Wie sind Sie auf uns aufmerksam geworden?</a:t>
            </a:r>
          </a:p>
          <a:p>
            <a:pPr>
              <a:lnSpc>
                <a:spcPct val="150000"/>
              </a:lnSpc>
            </a:pPr>
            <a:r>
              <a:rPr lang="de-DE" sz="1400" dirty="0" smtClean="0"/>
              <a:t>_________________________________________________________________________________________________________________________________________________________________________________________________________</a:t>
            </a:r>
            <a:endParaRPr lang="de-DE" sz="1400" dirty="0"/>
          </a:p>
        </p:txBody>
      </p:sp>
      <p:pic>
        <p:nvPicPr>
          <p:cNvPr id="11" name="Grafik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301181" y="4798824"/>
            <a:ext cx="196126" cy="249980"/>
          </a:xfrm>
          <a:prstGeom prst="rect">
            <a:avLst/>
          </a:prstGeom>
        </p:spPr>
      </p:pic>
      <p:pic>
        <p:nvPicPr>
          <p:cNvPr id="12" name="Grafik 1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275295" y="3120510"/>
            <a:ext cx="196126" cy="249980"/>
          </a:xfrm>
          <a:prstGeom prst="rect">
            <a:avLst/>
          </a:prstGeom>
        </p:spPr>
      </p:pic>
      <p:pic>
        <p:nvPicPr>
          <p:cNvPr id="13" name="Grafik 1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275295" y="6242316"/>
            <a:ext cx="196126" cy="249980"/>
          </a:xfrm>
          <a:prstGeom prst="rect">
            <a:avLst/>
          </a:prstGeom>
        </p:spPr>
      </p:pic>
      <p:pic>
        <p:nvPicPr>
          <p:cNvPr id="14" name="Grafik 1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275295" y="7676891"/>
            <a:ext cx="196126" cy="249980"/>
          </a:xfrm>
          <a:prstGeom prst="rect">
            <a:avLst/>
          </a:prstGeom>
        </p:spPr>
      </p:pic>
      <p:pic>
        <p:nvPicPr>
          <p:cNvPr id="15" name="Grafik 1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275295" y="1461754"/>
            <a:ext cx="196126" cy="2499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15419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rafik 1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0732"/>
          <a:stretch/>
        </p:blipFill>
        <p:spPr>
          <a:xfrm>
            <a:off x="0" y="9006840"/>
            <a:ext cx="6858000" cy="899160"/>
          </a:xfrm>
          <a:prstGeom prst="rect">
            <a:avLst/>
          </a:prstGeom>
        </p:spPr>
      </p:pic>
      <p:pic>
        <p:nvPicPr>
          <p:cNvPr id="3" name="Grafik 2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0574"/>
          <a:stretch/>
        </p:blipFill>
        <p:spPr>
          <a:xfrm rot="10800000">
            <a:off x="0" y="0"/>
            <a:ext cx="6858000" cy="914400"/>
          </a:xfrm>
          <a:prstGeom prst="rect">
            <a:avLst/>
          </a:prstGeom>
        </p:spPr>
      </p:pic>
      <p:sp>
        <p:nvSpPr>
          <p:cNvPr id="4" name="Textfeld 3"/>
          <p:cNvSpPr txBox="1"/>
          <p:nvPr/>
        </p:nvSpPr>
        <p:spPr>
          <a:xfrm>
            <a:off x="396218" y="1195691"/>
            <a:ext cx="6484642" cy="22006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600" b="1" dirty="0" smtClean="0">
                <a:solidFill>
                  <a:schemeClr val="accent6">
                    <a:lumMod val="75000"/>
                  </a:schemeClr>
                </a:solidFill>
              </a:rPr>
              <a:t>Welche tägliche Betreuungszeit bevorzugen Sie für Ihr Kind?</a:t>
            </a:r>
          </a:p>
          <a:p>
            <a:endParaRPr lang="de-DE" sz="1600" b="1" dirty="0" smtClean="0">
              <a:solidFill>
                <a:schemeClr val="accent6">
                  <a:lumMod val="75000"/>
                </a:schemeClr>
              </a:solidFill>
            </a:endParaRPr>
          </a:p>
          <a:p>
            <a:pPr marL="285750" indent="-285750">
              <a:lnSpc>
                <a:spcPct val="150000"/>
              </a:lnSpc>
              <a:buFont typeface="Symbol" panose="05050102010706020507" pitchFamily="18" charset="2"/>
              <a:buChar char=""/>
            </a:pPr>
            <a:r>
              <a:rPr lang="de-DE" sz="1400" dirty="0" smtClean="0"/>
              <a:t>5-6 Stunden, bis 13.30 Uhr </a:t>
            </a:r>
            <a:r>
              <a:rPr lang="de-DE" sz="1400" dirty="0" smtClean="0"/>
              <a:t>299,00 </a:t>
            </a:r>
            <a:r>
              <a:rPr lang="de-DE" sz="1400" dirty="0" smtClean="0"/>
              <a:t>€/Monat, unter drei Jahren</a:t>
            </a:r>
          </a:p>
          <a:p>
            <a:pPr marL="285750" indent="-285750">
              <a:lnSpc>
                <a:spcPct val="150000"/>
              </a:lnSpc>
              <a:buFont typeface="Symbol" panose="05050102010706020507" pitchFamily="18" charset="2"/>
              <a:buChar char=""/>
            </a:pPr>
            <a:r>
              <a:rPr lang="de-DE" sz="1400" dirty="0" smtClean="0"/>
              <a:t>5-6 Stunden, bis 13.30 Uhr </a:t>
            </a:r>
            <a:r>
              <a:rPr lang="de-DE" sz="1400" dirty="0" smtClean="0"/>
              <a:t>198,00 </a:t>
            </a:r>
            <a:r>
              <a:rPr lang="de-DE" sz="1400" dirty="0" smtClean="0"/>
              <a:t>€/Monat, ab drei Jahren bis zur Einschulung</a:t>
            </a:r>
          </a:p>
          <a:p>
            <a:pPr marL="285750" indent="-285750">
              <a:lnSpc>
                <a:spcPct val="150000"/>
              </a:lnSpc>
              <a:buFont typeface="Symbol" panose="05050102010706020507" pitchFamily="18" charset="2"/>
              <a:buChar char=""/>
            </a:pPr>
            <a:endParaRPr lang="de-DE" sz="1400" dirty="0"/>
          </a:p>
          <a:p>
            <a:pPr marL="285750" indent="-285750">
              <a:lnSpc>
                <a:spcPct val="150000"/>
              </a:lnSpc>
              <a:buFont typeface="Symbol" panose="05050102010706020507" pitchFamily="18" charset="2"/>
              <a:buChar char=""/>
            </a:pPr>
            <a:r>
              <a:rPr lang="de-DE" sz="1400" dirty="0" smtClean="0"/>
              <a:t>6-7 Stunden, bis 14.30 Uhr </a:t>
            </a:r>
            <a:r>
              <a:rPr lang="de-DE" sz="1400" dirty="0" smtClean="0"/>
              <a:t>338,00 </a:t>
            </a:r>
            <a:r>
              <a:rPr lang="de-DE" sz="1400" dirty="0" smtClean="0"/>
              <a:t>€/Monat, unter drei Jahren</a:t>
            </a:r>
          </a:p>
          <a:p>
            <a:pPr marL="285750" indent="-285750">
              <a:lnSpc>
                <a:spcPct val="150000"/>
              </a:lnSpc>
              <a:buFont typeface="Symbol" panose="05050102010706020507" pitchFamily="18" charset="2"/>
              <a:buChar char=""/>
            </a:pPr>
            <a:r>
              <a:rPr lang="de-DE" sz="1400" dirty="0" smtClean="0"/>
              <a:t>6-7 Stunden, bis 14.30 Uhr </a:t>
            </a:r>
            <a:r>
              <a:rPr lang="de-DE" sz="1400" dirty="0" smtClean="0"/>
              <a:t>224,00 </a:t>
            </a:r>
            <a:r>
              <a:rPr lang="de-DE" sz="1400" dirty="0" smtClean="0"/>
              <a:t>€/Monat, ab drei Jahren bis zur Einschulung</a:t>
            </a:r>
            <a:endParaRPr lang="de-DE" sz="1600" dirty="0" smtClean="0"/>
          </a:p>
        </p:txBody>
      </p:sp>
      <p:pic>
        <p:nvPicPr>
          <p:cNvPr id="12" name="Grafik 1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423145" y="5303691"/>
            <a:ext cx="196126" cy="249980"/>
          </a:xfrm>
          <a:prstGeom prst="rect">
            <a:avLst/>
          </a:prstGeom>
        </p:spPr>
      </p:pic>
      <p:pic>
        <p:nvPicPr>
          <p:cNvPr id="15" name="Grafik 1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423145" y="3956706"/>
            <a:ext cx="196126" cy="249980"/>
          </a:xfrm>
          <a:prstGeom prst="rect">
            <a:avLst/>
          </a:prstGeom>
        </p:spPr>
      </p:pic>
      <p:sp>
        <p:nvSpPr>
          <p:cNvPr id="5" name="Textfeld 4"/>
          <p:cNvSpPr txBox="1"/>
          <p:nvPr/>
        </p:nvSpPr>
        <p:spPr>
          <a:xfrm>
            <a:off x="623338" y="3944279"/>
            <a:ext cx="5987774" cy="28931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400" dirty="0" smtClean="0"/>
              <a:t>Für Kinder ab dem 3. Lebensjahr, die noch nicht windelfrei sind, wird eine Pflegepauschale in Höhe von </a:t>
            </a:r>
            <a:r>
              <a:rPr lang="de-DE" sz="1400" dirty="0" smtClean="0"/>
              <a:t>63 </a:t>
            </a:r>
            <a:r>
              <a:rPr lang="de-DE" sz="1400" dirty="0" smtClean="0"/>
              <a:t>€/Monat erhoben. Diese entfällt, wenn das Kind über 4 Wochen hinweg sauber bleibt.</a:t>
            </a:r>
          </a:p>
          <a:p>
            <a:endParaRPr lang="de-DE" sz="1400" dirty="0" smtClean="0"/>
          </a:p>
          <a:p>
            <a:endParaRPr lang="de-DE" sz="1400" dirty="0" smtClean="0"/>
          </a:p>
          <a:p>
            <a:endParaRPr lang="de-DE" sz="1400" dirty="0"/>
          </a:p>
          <a:p>
            <a:r>
              <a:rPr lang="de-DE" sz="1400" dirty="0" smtClean="0"/>
              <a:t>Die Bayerische Staatsregierung hat im </a:t>
            </a:r>
            <a:r>
              <a:rPr lang="de-DE" sz="1400" dirty="0" err="1" smtClean="0"/>
              <a:t>BayKiBiG</a:t>
            </a:r>
            <a:r>
              <a:rPr lang="de-DE" sz="1400" dirty="0" smtClean="0"/>
              <a:t> Art. 23 beschlossen, die Elternbeiträge für die gesamte Kindergartenzeit mit 100 € pro Kind ab dem 3. Lebensjahr und pro Monat zu bezuschussen. Dieser Beitrag wird vom Trägerverein so lange an die Eltern weitergegeben, wie die Förderung durch den Freistaat Bayern besteht.</a:t>
            </a:r>
          </a:p>
          <a:p>
            <a:endParaRPr lang="de-DE" sz="1400" dirty="0"/>
          </a:p>
          <a:p>
            <a:endParaRPr lang="de-DE" sz="1400" dirty="0"/>
          </a:p>
        </p:txBody>
      </p:sp>
      <p:sp>
        <p:nvSpPr>
          <p:cNvPr id="7" name="Textfeld 6"/>
          <p:cNvSpPr txBox="1"/>
          <p:nvPr/>
        </p:nvSpPr>
        <p:spPr>
          <a:xfrm>
            <a:off x="396218" y="7110085"/>
            <a:ext cx="616762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600" b="1" dirty="0" smtClean="0">
                <a:solidFill>
                  <a:schemeClr val="accent6">
                    <a:lumMod val="75000"/>
                  </a:schemeClr>
                </a:solidFill>
              </a:rPr>
              <a:t>Hiermit melde/n ich/wir das oben genannte Kind </a:t>
            </a:r>
          </a:p>
          <a:p>
            <a:r>
              <a:rPr lang="de-DE" sz="1600" b="1" dirty="0" smtClean="0">
                <a:solidFill>
                  <a:schemeClr val="accent6">
                    <a:lumMod val="75000"/>
                  </a:schemeClr>
                </a:solidFill>
              </a:rPr>
              <a:t>im AWO Waldkindergarten „Die Wurzelzwerge“ in Hemhofen an.</a:t>
            </a:r>
            <a:endParaRPr lang="de-DE" sz="1600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6" name="Textfeld 15"/>
          <p:cNvSpPr txBox="1"/>
          <p:nvPr/>
        </p:nvSpPr>
        <p:spPr>
          <a:xfrm>
            <a:off x="373358" y="8089240"/>
            <a:ext cx="639320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400" dirty="0" smtClean="0"/>
              <a:t>___________________________            ____________________________________</a:t>
            </a:r>
          </a:p>
          <a:p>
            <a:r>
              <a:rPr lang="de-DE" sz="1400" dirty="0" smtClean="0"/>
              <a:t>Ort, Datum			    Unterschrift des/der Erziehungsberechtigten</a:t>
            </a:r>
            <a:endParaRPr lang="de-DE" sz="1400" dirty="0"/>
          </a:p>
        </p:txBody>
      </p:sp>
    </p:spTree>
    <p:extLst>
      <p:ext uri="{BB962C8B-B14F-4D97-AF65-F5344CB8AC3E}">
        <p14:creationId xmlns:p14="http://schemas.microsoft.com/office/powerpoint/2010/main" val="23143301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298</Words>
  <Application>Microsoft Office PowerPoint</Application>
  <PresentationFormat>A4-Papier (210x297 mm)</PresentationFormat>
  <Paragraphs>54</Paragraphs>
  <Slides>3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Symbol</vt:lpstr>
      <vt:lpstr>Office Theme</vt:lpstr>
      <vt:lpstr>PowerPoint-Präsentation</vt:lpstr>
      <vt:lpstr>PowerPoint-Präsentation</vt:lpstr>
      <vt:lpstr>PowerPoint-Präsentation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Waldkindergarten</dc:creator>
  <cp:lastModifiedBy>Waldkindergarten</cp:lastModifiedBy>
  <cp:revision>13</cp:revision>
  <cp:lastPrinted>2025-10-27T08:15:40Z</cp:lastPrinted>
  <dcterms:created xsi:type="dcterms:W3CDTF">2023-08-31T08:42:15Z</dcterms:created>
  <dcterms:modified xsi:type="dcterms:W3CDTF">2025-10-27T08:15:59Z</dcterms:modified>
</cp:coreProperties>
</file>